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1" r:id="rId26"/>
    <p:sldId id="26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DE35-4701-4126-B87E-18C96072F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105A-E17B-40CF-9B68-61A3576B8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Greek and Latin Roots</a:t>
            </a:r>
            <a:b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</a:br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/>
            </a:r>
            <a:b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</a:br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Common </a:t>
            </a:r>
            <a:b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</a:br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Pre-fixes</a:t>
            </a:r>
            <a:endParaRPr lang="en-US" sz="88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phobe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fear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2860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p</a:t>
            </a:r>
            <a:r>
              <a:rPr lang="en-US" sz="3200" dirty="0" smtClean="0">
                <a:latin typeface="Papyrus" pitchFamily="66" charset="0"/>
              </a:rPr>
              <a:t>hobia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a</a:t>
            </a:r>
            <a:r>
              <a:rPr lang="en-US" sz="3200" dirty="0" smtClean="0">
                <a:latin typeface="Papyrus" pitchFamily="66" charset="0"/>
              </a:rPr>
              <a:t>rachnophobia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claustrophobia</a:t>
            </a:r>
          </a:p>
        </p:txBody>
      </p:sp>
      <p:pic>
        <p:nvPicPr>
          <p:cNvPr id="27650" name="Picture 2" descr="http://memoirsofasoulsista.files.wordpress.com/2012/03/f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724400" cy="3804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photo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light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286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p</a:t>
            </a:r>
            <a:r>
              <a:rPr lang="en-US" sz="3200" dirty="0" smtClean="0">
                <a:latin typeface="Papyrus" pitchFamily="66" charset="0"/>
              </a:rPr>
              <a:t>hotograph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photosynthesis</a:t>
            </a:r>
          </a:p>
        </p:txBody>
      </p:sp>
      <p:pic>
        <p:nvPicPr>
          <p:cNvPr id="28674" name="Picture 2" descr="http://www.hispanicallyspeakingnews.com/uploads/images/article-images/_Lack_of_Sunlight_May_Raise_Stroke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phon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sound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2860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t</a:t>
            </a:r>
            <a:r>
              <a:rPr lang="en-US" sz="3200" dirty="0" smtClean="0">
                <a:latin typeface="Papyrus" pitchFamily="66" charset="0"/>
              </a:rPr>
              <a:t>elephone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p</a:t>
            </a:r>
            <a:r>
              <a:rPr lang="en-US" sz="3200" dirty="0" smtClean="0">
                <a:latin typeface="Papyrus" pitchFamily="66" charset="0"/>
              </a:rPr>
              <a:t>honics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phonograph</a:t>
            </a:r>
          </a:p>
        </p:txBody>
      </p:sp>
      <p:pic>
        <p:nvPicPr>
          <p:cNvPr id="29698" name="Picture 2" descr="http://ts1.mm.bing.net/th?id=HN.608010276905485916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tele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distance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2860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t</a:t>
            </a:r>
            <a:r>
              <a:rPr lang="en-US" sz="3200" dirty="0" smtClean="0">
                <a:latin typeface="Papyrus" pitchFamily="66" charset="0"/>
              </a:rPr>
              <a:t>elephone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t</a:t>
            </a:r>
            <a:r>
              <a:rPr lang="en-US" sz="3200" dirty="0" smtClean="0">
                <a:latin typeface="Papyrus" pitchFamily="66" charset="0"/>
              </a:rPr>
              <a:t>elevision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t</a:t>
            </a:r>
            <a:r>
              <a:rPr lang="en-US" sz="3200" dirty="0" smtClean="0">
                <a:latin typeface="Papyrus" pitchFamily="66" charset="0"/>
              </a:rPr>
              <a:t>elescope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teleport</a:t>
            </a:r>
          </a:p>
        </p:txBody>
      </p:sp>
      <p:pic>
        <p:nvPicPr>
          <p:cNvPr id="30722" name="Picture 2" descr="http://4.bp.blogspot.com/-d2SM2rH9PGw/T5CANeEnT3I/AAAAAAAAABs/7Sl9ucp7C0Y/s1600/map-distance-betw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562600" cy="424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962400"/>
            <a:ext cx="7772400" cy="150018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Common Latin</a:t>
            </a:r>
          </a:p>
          <a:p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Roots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pic>
        <p:nvPicPr>
          <p:cNvPr id="3074" name="Picture 2" descr="http://farm4.staticflickr.com/3151/3088092826_7640376791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2095500"/>
            <a:ext cx="37433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act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do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2098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r</a:t>
            </a:r>
            <a:r>
              <a:rPr lang="en-US" sz="3200" dirty="0" smtClean="0">
                <a:latin typeface="Papyrus" pitchFamily="66" charset="0"/>
              </a:rPr>
              <a:t>eact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a</a:t>
            </a:r>
            <a:r>
              <a:rPr lang="en-US" sz="3200" dirty="0" smtClean="0">
                <a:latin typeface="Papyrus" pitchFamily="66" charset="0"/>
              </a:rPr>
              <a:t>ction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actor</a:t>
            </a:r>
          </a:p>
        </p:txBody>
      </p:sp>
      <p:pic>
        <p:nvPicPr>
          <p:cNvPr id="31746" name="Picture 2" descr="http://www.torange.us/photo/4/13/Mason-hands-building-brick-wall-1259650151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aud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hear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2098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a</a:t>
            </a:r>
            <a:r>
              <a:rPr lang="en-US" sz="3200" dirty="0" smtClean="0">
                <a:latin typeface="Papyrus" pitchFamily="66" charset="0"/>
              </a:rPr>
              <a:t>udio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a</a:t>
            </a:r>
            <a:r>
              <a:rPr lang="en-US" sz="3200" dirty="0" smtClean="0">
                <a:latin typeface="Papyrus" pitchFamily="66" charset="0"/>
              </a:rPr>
              <a:t>ural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audience</a:t>
            </a:r>
          </a:p>
        </p:txBody>
      </p:sp>
      <p:pic>
        <p:nvPicPr>
          <p:cNvPr id="33794" name="Picture 2" descr="http://www.washingtonplazachurch.com/images/hearc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46264"/>
            <a:ext cx="6248400" cy="4162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fac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make, do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098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f</a:t>
            </a:r>
            <a:r>
              <a:rPr lang="en-US" sz="3200" dirty="0" smtClean="0">
                <a:latin typeface="Papyrus" pitchFamily="66" charset="0"/>
              </a:rPr>
              <a:t>acilitate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m</a:t>
            </a:r>
            <a:r>
              <a:rPr lang="en-US" sz="3200" dirty="0" smtClean="0">
                <a:latin typeface="Papyrus" pitchFamily="66" charset="0"/>
              </a:rPr>
              <a:t>anufacture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factory</a:t>
            </a:r>
          </a:p>
        </p:txBody>
      </p:sp>
      <p:pic>
        <p:nvPicPr>
          <p:cNvPr id="34818" name="Picture 2" descr="http://toglobalist.org/wp-content/uploads/2010/11/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606674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jur</a:t>
            </a:r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 / jus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law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098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j</a:t>
            </a:r>
            <a:r>
              <a:rPr lang="en-US" sz="3200" dirty="0" smtClean="0">
                <a:latin typeface="Papyrus" pitchFamily="66" charset="0"/>
              </a:rPr>
              <a:t>ury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justice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jurisdiction</a:t>
            </a:r>
          </a:p>
        </p:txBody>
      </p:sp>
      <p:pic>
        <p:nvPicPr>
          <p:cNvPr id="35842" name="Picture 2" descr="http://ts2.mm.bing.net/th?id=HN.608041703179289069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467359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loc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1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place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098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l</a:t>
            </a:r>
            <a:r>
              <a:rPr lang="en-US" sz="3200" dirty="0" smtClean="0">
                <a:latin typeface="Papyrus" pitchFamily="66" charset="0"/>
              </a:rPr>
              <a:t>ocation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a</a:t>
            </a:r>
            <a:r>
              <a:rPr lang="en-US" sz="3200" dirty="0" smtClean="0">
                <a:latin typeface="Papyrus" pitchFamily="66" charset="0"/>
              </a:rPr>
              <a:t>llocate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r</a:t>
            </a:r>
            <a:r>
              <a:rPr lang="en-US" sz="3200" dirty="0" smtClean="0">
                <a:latin typeface="Papyrus" pitchFamily="66" charset="0"/>
              </a:rPr>
              <a:t>elocate</a:t>
            </a:r>
          </a:p>
          <a:p>
            <a:endParaRPr lang="en-US" sz="3200" dirty="0">
              <a:latin typeface="Papyrus" pitchFamily="66" charset="0"/>
            </a:endParaRPr>
          </a:p>
          <a:p>
            <a:endParaRPr lang="en-US" sz="3200" dirty="0" smtClean="0">
              <a:latin typeface="Papyrus" pitchFamily="66" charset="0"/>
            </a:endParaRPr>
          </a:p>
        </p:txBody>
      </p:sp>
      <p:pic>
        <p:nvPicPr>
          <p:cNvPr id="37890" name="Picture 2" descr="http://localsearchmarketingtactics.com/wp-content/uploads/2010/08/push_pi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092604" cy="4617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What are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roots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?</a:t>
            </a:r>
            <a:endParaRPr lang="en-US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English word can consist of three parts: the root, a prefix and a suffix. The root is the part of the word that contains the basic meaning (definition) of the word. The root is the base element of the word.</a:t>
            </a:r>
          </a:p>
          <a:p>
            <a:endParaRPr lang="en-US" dirty="0"/>
          </a:p>
          <a:p>
            <a:r>
              <a:rPr lang="en-US" dirty="0" smtClean="0"/>
              <a:t>Many roots to English words come from Greek or Latin words. Knowing Greek and Latin roots can help you figure out the meaning of words you don’t already know.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mob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1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move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098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m</a:t>
            </a:r>
            <a:r>
              <a:rPr lang="en-US" sz="3200" dirty="0" smtClean="0">
                <a:latin typeface="Papyrus" pitchFamily="66" charset="0"/>
              </a:rPr>
              <a:t>obility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automobile</a:t>
            </a:r>
            <a:endParaRPr lang="en-US" sz="3200" dirty="0">
              <a:latin typeface="Papyrus" pitchFamily="66" charset="0"/>
            </a:endParaRPr>
          </a:p>
          <a:p>
            <a:endParaRPr lang="en-US" sz="3200" dirty="0" smtClean="0">
              <a:latin typeface="Papyrus" pitchFamily="66" charset="0"/>
            </a:endParaRPr>
          </a:p>
        </p:txBody>
      </p:sp>
      <p:pic>
        <p:nvPicPr>
          <p:cNvPr id="38914" name="Picture 2" descr="http://portlandtaichiacademy.com/wp-content/uploads/2012/06/9201Tai-Ch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5730873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ped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1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foot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86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p</a:t>
            </a:r>
            <a:r>
              <a:rPr lang="en-US" sz="3200" dirty="0" smtClean="0">
                <a:latin typeface="Papyrus" pitchFamily="66" charset="0"/>
              </a:rPr>
              <a:t>edals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pedestrian</a:t>
            </a:r>
          </a:p>
        </p:txBody>
      </p:sp>
      <p:pic>
        <p:nvPicPr>
          <p:cNvPr id="39938" name="Picture 2" descr="http://tendonitisrx.com/wp-content/uploads/2011/09/Foot-Tendon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5715000" cy="358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sign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1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mark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3622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signature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s</a:t>
            </a:r>
            <a:r>
              <a:rPr lang="en-US" sz="3200" dirty="0" smtClean="0">
                <a:latin typeface="Papyrus" pitchFamily="66" charset="0"/>
              </a:rPr>
              <a:t>ignal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signify</a:t>
            </a:r>
          </a:p>
          <a:p>
            <a:endParaRPr lang="en-US" sz="3200" dirty="0">
              <a:latin typeface="Papyrus" pitchFamily="66" charset="0"/>
            </a:endParaRPr>
          </a:p>
          <a:p>
            <a:endParaRPr lang="en-US" sz="3200" dirty="0" smtClean="0">
              <a:latin typeface="Papyrus" pitchFamily="66" charset="0"/>
            </a:endParaRPr>
          </a:p>
        </p:txBody>
      </p:sp>
      <p:pic>
        <p:nvPicPr>
          <p:cNvPr id="40962" name="Picture 2" descr="http://ts2.mm.bing.net/th?id=HN.607999028384304493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58" y="1524000"/>
            <a:ext cx="5947316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spec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1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see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6002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spectacles (glasses)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s</a:t>
            </a:r>
            <a:r>
              <a:rPr lang="en-US" sz="3200" dirty="0" smtClean="0">
                <a:latin typeface="Papyrus" pitchFamily="66" charset="0"/>
              </a:rPr>
              <a:t>pectacle (show)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spectator</a:t>
            </a:r>
          </a:p>
          <a:p>
            <a:endParaRPr lang="en-US" sz="3200" dirty="0">
              <a:latin typeface="Papyrus" pitchFamily="66" charset="0"/>
            </a:endParaRPr>
          </a:p>
          <a:p>
            <a:endParaRPr lang="en-US" sz="3200" dirty="0" smtClean="0">
              <a:latin typeface="Papyrus" pitchFamily="66" charset="0"/>
            </a:endParaRPr>
          </a:p>
        </p:txBody>
      </p:sp>
      <p:pic>
        <p:nvPicPr>
          <p:cNvPr id="41986" name="Picture 2" descr="http://sarodeopticals.files.wordpress.com/2012/02/green_ey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324600" cy="4190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vac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1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empty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6002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itchFamily="66" charset="0"/>
              </a:rPr>
              <a:t>v</a:t>
            </a:r>
            <a:r>
              <a:rPr lang="en-US" sz="3200" dirty="0" smtClean="0">
                <a:latin typeface="Papyrus" pitchFamily="66" charset="0"/>
              </a:rPr>
              <a:t>acant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e</a:t>
            </a:r>
            <a:r>
              <a:rPr lang="en-US" sz="3200" dirty="0" smtClean="0">
                <a:latin typeface="Papyrus" pitchFamily="66" charset="0"/>
              </a:rPr>
              <a:t>vacuate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vacuum</a:t>
            </a:r>
          </a:p>
          <a:p>
            <a:endParaRPr lang="en-US" sz="3200" dirty="0">
              <a:latin typeface="Papyrus" pitchFamily="66" charset="0"/>
            </a:endParaRPr>
          </a:p>
          <a:p>
            <a:endParaRPr lang="en-US" sz="3200" dirty="0" smtClean="0">
              <a:latin typeface="Papyrus" pitchFamily="66" charset="0"/>
            </a:endParaRPr>
          </a:p>
        </p:txBody>
      </p:sp>
      <p:pic>
        <p:nvPicPr>
          <p:cNvPr id="43010" name="Picture 2" descr="http://3.bp.blogspot.com/-_gbAWeYsKP4/T899GpY3CSI/AAAAAAAAACw/du8qLqu4xEo/s400/emp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What are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pre-fixes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?</a:t>
            </a:r>
            <a:endParaRPr lang="en-US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Prefixes are word parts that you add to the beginning of the root or base word. Prefixes can change the meaning of a word.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7772400" cy="150018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Common</a:t>
            </a:r>
          </a:p>
          <a:p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 Pre-fixes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anti-  or contra-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against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antisocial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contradict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cent-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hundred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centimeter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century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ex-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out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e</a:t>
            </a:r>
            <a:r>
              <a:rPr lang="en-US" sz="4800" dirty="0" smtClean="0">
                <a:solidFill>
                  <a:schemeClr val="bg1"/>
                </a:solidFill>
              </a:rPr>
              <a:t>xit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e</a:t>
            </a:r>
            <a:r>
              <a:rPr lang="en-US" sz="4800" dirty="0" smtClean="0">
                <a:solidFill>
                  <a:schemeClr val="bg1"/>
                </a:solidFill>
              </a:rPr>
              <a:t>xile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excommunicate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4038600"/>
            <a:ext cx="7772400" cy="150018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Common Greek </a:t>
            </a:r>
          </a:p>
          <a:p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Roots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pic>
        <p:nvPicPr>
          <p:cNvPr id="4100" name="Picture 4" descr="http://farm6.staticflickr.com/5085/5379598723_bc61a3396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ir</a:t>
            </a: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- </a:t>
            </a:r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or </a:t>
            </a: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in- </a:t>
            </a:r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or </a:t>
            </a:r>
            <a:r>
              <a:rPr lang="en-US" sz="9600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im</a:t>
            </a: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not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i</a:t>
            </a:r>
            <a:r>
              <a:rPr lang="en-US" sz="4800" dirty="0" smtClean="0">
                <a:solidFill>
                  <a:schemeClr val="bg1"/>
                </a:solidFill>
              </a:rPr>
              <a:t>rregular (</a:t>
            </a:r>
            <a:r>
              <a:rPr lang="en-US" sz="4800" dirty="0" err="1" smtClean="0">
                <a:solidFill>
                  <a:schemeClr val="bg1"/>
                </a:solidFill>
              </a:rPr>
              <a:t>ir</a:t>
            </a:r>
            <a:r>
              <a:rPr lang="en-US" sz="4800" dirty="0" smtClean="0">
                <a:solidFill>
                  <a:schemeClr val="bg1"/>
                </a:solidFill>
              </a:rPr>
              <a:t>- + regular)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i</a:t>
            </a:r>
            <a:r>
              <a:rPr lang="en-US" sz="4800" dirty="0" smtClean="0">
                <a:solidFill>
                  <a:schemeClr val="bg1"/>
                </a:solidFill>
              </a:rPr>
              <a:t>nconvenient (in- + convenient)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i</a:t>
            </a:r>
            <a:r>
              <a:rPr lang="en-US" sz="4800" dirty="0" smtClean="0">
                <a:solidFill>
                  <a:schemeClr val="bg1"/>
                </a:solidFill>
              </a:rPr>
              <a:t>mperfect (</a:t>
            </a:r>
            <a:r>
              <a:rPr lang="en-US" sz="4800" dirty="0" err="1" smtClean="0">
                <a:solidFill>
                  <a:schemeClr val="bg1"/>
                </a:solidFill>
              </a:rPr>
              <a:t>im</a:t>
            </a:r>
            <a:r>
              <a:rPr lang="en-US" sz="4800" dirty="0" smtClean="0">
                <a:solidFill>
                  <a:schemeClr val="bg1"/>
                </a:solidFill>
              </a:rPr>
              <a:t> + perfect)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non-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not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nonverbal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nonsense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post</a:t>
            </a: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after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ostpone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ost-workout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pre</a:t>
            </a: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before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</a:t>
            </a:r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repare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review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re-workout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pro</a:t>
            </a: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forward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rogress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roactive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product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re</a:t>
            </a: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again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</a:t>
            </a:r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reappear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r</a:t>
            </a:r>
            <a:r>
              <a:rPr lang="en-US" sz="4800" dirty="0" smtClean="0">
                <a:solidFill>
                  <a:schemeClr val="bg1"/>
                </a:solidFill>
              </a:rPr>
              <a:t>eply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redo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21688" cy="150018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un-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not</a:t>
            </a:r>
            <a:endParaRPr lang="en-US" sz="9600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pyrus" pitchFamily="66" charset="0"/>
              </a:rPr>
              <a:t>Examples: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u</a:t>
            </a:r>
            <a:r>
              <a:rPr lang="en-US" sz="4800" dirty="0" smtClean="0">
                <a:solidFill>
                  <a:schemeClr val="bg1"/>
                </a:solidFill>
              </a:rPr>
              <a:t>ndone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uncooked</a:t>
            </a:r>
          </a:p>
          <a:p>
            <a:r>
              <a:rPr lang="en-US" sz="4800" smtClean="0">
                <a:solidFill>
                  <a:schemeClr val="bg1"/>
                </a:solidFill>
              </a:rPr>
              <a:t>unhinged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auto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self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pic>
        <p:nvPicPr>
          <p:cNvPr id="19458" name="Picture 2" descr="http://lilyskitchenblog.files.wordpress.com/2011/05/dog-looking-in-a-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5743575" cy="4305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22860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autobiography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automatic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automobile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bio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life, living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pic>
        <p:nvPicPr>
          <p:cNvPr id="20482" name="Picture 2" descr="http://thumbs.dreamstime.com/x/plant-growing-out-concrete-1531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936179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22860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biology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biography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biome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geo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life, living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pic>
        <p:nvPicPr>
          <p:cNvPr id="21506" name="Picture 2" descr="http://d1jqu7g1y74ds1.cloudfront.net/wp-content/uploads/2009/09/bluemar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381500" cy="4381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2286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geography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geology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graph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638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write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286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autograph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biography</a:t>
            </a:r>
          </a:p>
        </p:txBody>
      </p:sp>
      <p:pic>
        <p:nvPicPr>
          <p:cNvPr id="22530" name="Picture 2" descr="http://hollowhorse.files.wordpress.com/2008/10/hand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meter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638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measure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2860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meter (length)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>
                <a:latin typeface="Papyrus" pitchFamily="66" charset="0"/>
              </a:rPr>
              <a:t>k</a:t>
            </a:r>
            <a:r>
              <a:rPr lang="en-US" sz="3200" dirty="0" smtClean="0">
                <a:latin typeface="Papyrus" pitchFamily="66" charset="0"/>
              </a:rPr>
              <a:t>ilometer</a:t>
            </a:r>
          </a:p>
          <a:p>
            <a:endParaRPr lang="en-US" sz="3200" dirty="0" smtClean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centimeter</a:t>
            </a:r>
            <a:endParaRPr lang="en-US" sz="3200" dirty="0">
              <a:latin typeface="Papyrus" pitchFamily="66" charset="0"/>
            </a:endParaRPr>
          </a:p>
        </p:txBody>
      </p:sp>
      <p:pic>
        <p:nvPicPr>
          <p:cNvPr id="24578" name="Picture 2" descr="http://www.heritageupholsterysupplies.co.uk/media/catalog/product/cache/1/image/9df78eab33525d08d6e5fb8d27136e95/w/o/wooden_measuring_stick_1_me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94508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phil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638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= love</a:t>
            </a:r>
            <a:endParaRPr lang="en-US" sz="8800" b="1" i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286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philosophy</a:t>
            </a:r>
          </a:p>
          <a:p>
            <a:endParaRPr lang="en-US" sz="3200" dirty="0">
              <a:latin typeface="Papyrus" pitchFamily="66" charset="0"/>
            </a:endParaRPr>
          </a:p>
          <a:p>
            <a:r>
              <a:rPr lang="en-US" sz="3200" dirty="0" smtClean="0">
                <a:latin typeface="Papyrus" pitchFamily="66" charset="0"/>
              </a:rPr>
              <a:t>bibliophile</a:t>
            </a:r>
          </a:p>
        </p:txBody>
      </p:sp>
      <p:pic>
        <p:nvPicPr>
          <p:cNvPr id="25602" name="Picture 2" descr="http://ts4.mm.bing.net/th?id=HN.608033323699472987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419600" cy="385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355</Words>
  <Application>Microsoft Office PowerPoint</Application>
  <PresentationFormat>On-screen Show (4:3)</PresentationFormat>
  <Paragraphs>199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Greek and Latin Roots  Common  Pre-fixes</vt:lpstr>
      <vt:lpstr>What are roots?</vt:lpstr>
      <vt:lpstr>Slide 3</vt:lpstr>
      <vt:lpstr>auto</vt:lpstr>
      <vt:lpstr>bio</vt:lpstr>
      <vt:lpstr>geo</vt:lpstr>
      <vt:lpstr>graph</vt:lpstr>
      <vt:lpstr>meter</vt:lpstr>
      <vt:lpstr>phil</vt:lpstr>
      <vt:lpstr>phobe</vt:lpstr>
      <vt:lpstr>photo</vt:lpstr>
      <vt:lpstr>phon</vt:lpstr>
      <vt:lpstr>tele</vt:lpstr>
      <vt:lpstr>Slide 14</vt:lpstr>
      <vt:lpstr>act</vt:lpstr>
      <vt:lpstr>aud</vt:lpstr>
      <vt:lpstr>fac</vt:lpstr>
      <vt:lpstr>jur / jus</vt:lpstr>
      <vt:lpstr>loc</vt:lpstr>
      <vt:lpstr>mob</vt:lpstr>
      <vt:lpstr>ped</vt:lpstr>
      <vt:lpstr>sign</vt:lpstr>
      <vt:lpstr>spec</vt:lpstr>
      <vt:lpstr>vac</vt:lpstr>
      <vt:lpstr>What are pre-fixes?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Latin Roots Common Pre-fixes</dc:title>
  <dc:creator>jcpankey</dc:creator>
  <cp:lastModifiedBy>jcpankey</cp:lastModifiedBy>
  <cp:revision>72</cp:revision>
  <dcterms:created xsi:type="dcterms:W3CDTF">2015-04-01T18:28:52Z</dcterms:created>
  <dcterms:modified xsi:type="dcterms:W3CDTF">2015-04-03T15:38:48Z</dcterms:modified>
</cp:coreProperties>
</file>